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4" r:id="rId8"/>
    <p:sldId id="262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78"/>
  </p:normalViewPr>
  <p:slideViewPr>
    <p:cSldViewPr snapToGrid="0" snapToObjects="1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36BAD7-C597-3545-B6FE-B511BD3614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Neviditeľné migrantky v dátach a politikách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8D7A7EE-A9B8-6D4E-9F9B-E5422595D1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Elena </a:t>
            </a:r>
            <a:r>
              <a:rPr lang="sk-SK" dirty="0" err="1"/>
              <a:t>Gallová</a:t>
            </a:r>
            <a:r>
              <a:rPr lang="sk-SK" dirty="0"/>
              <a:t> </a:t>
            </a:r>
            <a:r>
              <a:rPr lang="sk-SK" dirty="0" err="1"/>
              <a:t>kriglerová</a:t>
            </a:r>
            <a:endParaRPr lang="sk-SK" dirty="0"/>
          </a:p>
          <a:p>
            <a:r>
              <a:rPr lang="sk-SK" dirty="0"/>
              <a:t>Centrum pre výskum etnicity a kultúry</a:t>
            </a:r>
          </a:p>
        </p:txBody>
      </p:sp>
    </p:spTree>
    <p:extLst>
      <p:ext uri="{BB962C8B-B14F-4D97-AF65-F5344CB8AC3E}">
        <p14:creationId xmlns:p14="http://schemas.microsoft.com/office/powerpoint/2010/main" val="2648386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32920-6312-3545-9599-8839A6B5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Výskumy o téme žien migrantiek na </a:t>
            </a:r>
            <a:r>
              <a:rPr lang="sk-SK" dirty="0" err="1"/>
              <a:t>slovensku</a:t>
            </a:r>
            <a:endParaRPr lang="sk-SK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630B14-5FF4-1C4E-9414-7275ABB122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3944"/>
            <a:ext cx="10363826" cy="381725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k-SK" sz="2800" b="1" dirty="0"/>
              <a:t>Skúsenosti migrantov a migrantiek s násilím</a:t>
            </a:r>
            <a:r>
              <a:rPr lang="sk-SK" sz="2800" dirty="0"/>
              <a:t> – IOM – </a:t>
            </a:r>
            <a:r>
              <a:rPr lang="sk-SK" sz="2800" dirty="0" err="1"/>
              <a:t>blažek</a:t>
            </a:r>
            <a:r>
              <a:rPr lang="sk-SK" sz="2800" dirty="0"/>
              <a:t>, M, </a:t>
            </a:r>
            <a:r>
              <a:rPr lang="sk-SK" sz="2800" dirty="0" err="1"/>
              <a:t>andrášová</a:t>
            </a:r>
            <a:r>
              <a:rPr lang="sk-SK" sz="2800" dirty="0"/>
              <a:t>, s. Paulenová, n. </a:t>
            </a:r>
          </a:p>
          <a:p>
            <a:pPr marL="0" indent="0">
              <a:buNone/>
            </a:pPr>
            <a:r>
              <a:rPr lang="sk-SK" dirty="0"/>
              <a:t>. Analýza témy násilia – </a:t>
            </a:r>
            <a:r>
              <a:rPr lang="sk-SK" cap="none" dirty="0"/>
              <a:t>Násilie z nenávisti, násilie vo verejnom priestore a domáce násilie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. Rod ako jeden z faktorov násilia – </a:t>
            </a:r>
            <a:endParaRPr lang="sk-SK" cap="none" dirty="0"/>
          </a:p>
          <a:p>
            <a:pPr marL="0" indent="0">
              <a:buNone/>
            </a:pPr>
            <a:r>
              <a:rPr lang="sk-SK" dirty="0"/>
              <a:t>. Migranti a migrantky špecificky zraniteľné najmä voči domácemu násiliu (</a:t>
            </a:r>
            <a:r>
              <a:rPr lang="sk-SK" cap="none" dirty="0"/>
              <a:t>Izolácia, pobytové otázky, možnosti poskytnutia ochrany a podobne</a:t>
            </a:r>
            <a:r>
              <a:rPr lang="sk-SK" dirty="0"/>
              <a:t>) </a:t>
            </a:r>
          </a:p>
          <a:p>
            <a:r>
              <a:rPr lang="cs-CZ" cap="none" dirty="0" err="1"/>
              <a:t>Zásadnými</a:t>
            </a:r>
            <a:r>
              <a:rPr lang="cs-CZ" cap="none" dirty="0"/>
              <a:t> </a:t>
            </a:r>
            <a:r>
              <a:rPr lang="cs-CZ" cap="none" dirty="0" err="1"/>
              <a:t>rizikovými</a:t>
            </a:r>
            <a:r>
              <a:rPr lang="cs-CZ" cap="none" dirty="0"/>
              <a:t> </a:t>
            </a:r>
            <a:r>
              <a:rPr lang="cs-CZ" cap="none" dirty="0" err="1"/>
              <a:t>faktormi</a:t>
            </a:r>
            <a:r>
              <a:rPr lang="cs-CZ" cap="none" dirty="0"/>
              <a:t> </a:t>
            </a:r>
            <a:r>
              <a:rPr lang="cs-CZ" cap="none" dirty="0" err="1"/>
              <a:t>pri</a:t>
            </a:r>
            <a:r>
              <a:rPr lang="cs-CZ" cap="none" dirty="0"/>
              <a:t> </a:t>
            </a:r>
            <a:r>
              <a:rPr lang="cs-CZ" cap="none" dirty="0" err="1"/>
              <a:t>násili</a:t>
            </a:r>
            <a:r>
              <a:rPr lang="cs-CZ" cap="none" dirty="0"/>
              <a:t>́ v </a:t>
            </a:r>
            <a:r>
              <a:rPr lang="cs-CZ" cap="none" dirty="0" err="1"/>
              <a:t>domácnosti</a:t>
            </a:r>
            <a:r>
              <a:rPr lang="cs-CZ" cap="none" dirty="0"/>
              <a:t> </a:t>
            </a:r>
            <a:r>
              <a:rPr lang="cs-CZ" cap="none" dirty="0" err="1"/>
              <a:t>su</a:t>
            </a:r>
            <a:r>
              <a:rPr lang="cs-CZ" cap="none" dirty="0"/>
              <a:t>́ </a:t>
            </a:r>
            <a:r>
              <a:rPr lang="cs-CZ" cap="none" dirty="0" err="1"/>
              <a:t>sociálna</a:t>
            </a:r>
            <a:r>
              <a:rPr lang="cs-CZ" cap="none" dirty="0"/>
              <a:t> </a:t>
            </a:r>
            <a:r>
              <a:rPr lang="cs-CZ" cap="none" dirty="0" err="1"/>
              <a:t>izolácia</a:t>
            </a:r>
            <a:r>
              <a:rPr lang="cs-CZ" cap="none" dirty="0"/>
              <a:t> a </a:t>
            </a:r>
            <a:r>
              <a:rPr lang="cs-CZ" cap="none" dirty="0" err="1"/>
              <a:t>ekonomicka</a:t>
            </a:r>
            <a:r>
              <a:rPr lang="cs-CZ" cap="none" dirty="0"/>
              <a:t>́ </a:t>
            </a:r>
            <a:r>
              <a:rPr lang="cs-CZ" cap="none" dirty="0" err="1"/>
              <a:t>závislost</a:t>
            </a:r>
            <a:r>
              <a:rPr lang="cs-CZ" cap="none" dirty="0"/>
              <a:t>̌ od </a:t>
            </a:r>
            <a:r>
              <a:rPr lang="cs-CZ" cap="none" dirty="0" err="1"/>
              <a:t>násilníka</a:t>
            </a:r>
            <a:r>
              <a:rPr lang="cs-CZ" cap="none" dirty="0"/>
              <a:t>, neznalosť </a:t>
            </a:r>
            <a:r>
              <a:rPr lang="cs-CZ" cap="none" dirty="0" err="1"/>
              <a:t>práv</a:t>
            </a:r>
            <a:r>
              <a:rPr lang="cs-CZ" cap="none" dirty="0"/>
              <a:t> a </a:t>
            </a:r>
            <a:r>
              <a:rPr lang="cs-CZ" cap="none" dirty="0" err="1"/>
              <a:t>možnosti</a:t>
            </a:r>
            <a:r>
              <a:rPr lang="cs-CZ" cap="none" dirty="0"/>
              <a:t>́ pomoci, ale aj pobyto- vé </a:t>
            </a:r>
            <a:r>
              <a:rPr lang="cs-CZ" cap="none" dirty="0" err="1"/>
              <a:t>znevýhodnenie</a:t>
            </a:r>
            <a:r>
              <a:rPr lang="cs-CZ" cap="none" dirty="0"/>
              <a:t>, </a:t>
            </a:r>
            <a:r>
              <a:rPr lang="cs-CZ" cap="none" dirty="0" err="1"/>
              <a:t>prelínanie</a:t>
            </a:r>
            <a:r>
              <a:rPr lang="cs-CZ" cap="none" dirty="0"/>
              <a:t> </a:t>
            </a:r>
            <a:r>
              <a:rPr lang="cs-CZ" cap="none" dirty="0" err="1"/>
              <a:t>sa</a:t>
            </a:r>
            <a:r>
              <a:rPr lang="cs-CZ" cap="none" dirty="0"/>
              <a:t> </a:t>
            </a:r>
            <a:r>
              <a:rPr lang="cs-CZ" cap="none" dirty="0" err="1"/>
              <a:t>pracovného</a:t>
            </a:r>
            <a:r>
              <a:rPr lang="cs-CZ" cap="none" dirty="0"/>
              <a:t> a </a:t>
            </a:r>
            <a:r>
              <a:rPr lang="cs-CZ" cap="none" dirty="0" err="1"/>
              <a:t>súkromného</a:t>
            </a:r>
            <a:r>
              <a:rPr lang="cs-CZ" cap="none" dirty="0"/>
              <a:t> </a:t>
            </a:r>
            <a:r>
              <a:rPr lang="cs-CZ" cap="none" dirty="0" err="1"/>
              <a:t>priestoru</a:t>
            </a:r>
            <a:r>
              <a:rPr lang="cs-CZ" cap="none" dirty="0"/>
              <a:t> </a:t>
            </a:r>
            <a:r>
              <a:rPr lang="cs-CZ" cap="none" dirty="0" err="1"/>
              <a:t>či</a:t>
            </a:r>
            <a:r>
              <a:rPr lang="cs-CZ" cap="none" dirty="0"/>
              <a:t> </a:t>
            </a:r>
            <a:r>
              <a:rPr lang="cs-CZ" cap="none" dirty="0" err="1"/>
              <a:t>absencia</a:t>
            </a:r>
            <a:r>
              <a:rPr lang="cs-CZ" cap="none" dirty="0"/>
              <a:t> </a:t>
            </a:r>
            <a:r>
              <a:rPr lang="cs-CZ" cap="none" dirty="0" err="1"/>
              <a:t>kultúrne</a:t>
            </a:r>
            <a:r>
              <a:rPr lang="cs-CZ" cap="none" dirty="0"/>
              <a:t> </a:t>
            </a:r>
            <a:r>
              <a:rPr lang="cs-CZ" cap="none" dirty="0" err="1"/>
              <a:t>špecifických</a:t>
            </a:r>
            <a:r>
              <a:rPr lang="cs-CZ" cap="none" dirty="0"/>
              <a:t> a </a:t>
            </a:r>
            <a:r>
              <a:rPr lang="cs-CZ" cap="none" dirty="0" err="1"/>
              <a:t>dostupných</a:t>
            </a:r>
            <a:r>
              <a:rPr lang="cs-CZ" cap="none" dirty="0"/>
              <a:t> </a:t>
            </a:r>
            <a:r>
              <a:rPr lang="cs-CZ" cap="none" dirty="0" err="1"/>
              <a:t>služieb</a:t>
            </a:r>
            <a:r>
              <a:rPr lang="cs-CZ" cap="none" dirty="0"/>
              <a:t>.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. Odporúčania voči verejným politikám – smerom k dostupnosti služieb ochrany a pomoci </a:t>
            </a:r>
          </a:p>
        </p:txBody>
      </p:sp>
    </p:spTree>
    <p:extLst>
      <p:ext uri="{BB962C8B-B14F-4D97-AF65-F5344CB8AC3E}">
        <p14:creationId xmlns:p14="http://schemas.microsoft.com/office/powerpoint/2010/main" val="317405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810101-3DA0-2B42-81E2-7470A8702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Čomu by bolo potrebné sa venovať v budúcnosti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874BA-BB85-2547-8CE7-DB0C8F42AD1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k-SK" sz="2800" dirty="0"/>
              <a:t>Kvalitné dáta o ženách migrantkách</a:t>
            </a:r>
          </a:p>
          <a:p>
            <a:r>
              <a:rPr lang="sk-SK" sz="2800" dirty="0"/>
              <a:t>Dôraz na zastúpenie tejto témy vo verejných politikách </a:t>
            </a:r>
          </a:p>
          <a:p>
            <a:r>
              <a:rPr lang="sk-SK" sz="2800" dirty="0"/>
              <a:t>Podpora výskumu a identifikovania bariér žien migrantiek v integrácii</a:t>
            </a:r>
          </a:p>
          <a:p>
            <a:r>
              <a:rPr lang="sk-SK" sz="2800" dirty="0"/>
              <a:t>Podpora projektov a aktivít zameraných špecificky na ženy-Migrantky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8743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29A76A-2B68-EB41-AA7D-FCBE4CC48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Cudzinci ako stále podceňovaná téma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7B2C96-60E6-3F42-B69B-DD9379D904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58462"/>
            <a:ext cx="10363826" cy="4032737"/>
          </a:xfrm>
        </p:spPr>
        <p:txBody>
          <a:bodyPr/>
          <a:lstStyle/>
          <a:p>
            <a:r>
              <a:rPr lang="sk-SK" dirty="0"/>
              <a:t>Slovensko – 2 póly – </a:t>
            </a:r>
            <a:r>
              <a:rPr lang="sk-SK" cap="none" dirty="0"/>
              <a:t>Dynamicky sa rozvíjajúca a uzavretá krajina</a:t>
            </a:r>
          </a:p>
          <a:p>
            <a:r>
              <a:rPr lang="sk-SK" cap="none" dirty="0"/>
              <a:t>Starnutie populácie, demografické zmeny, prirodzenosť migrácie</a:t>
            </a:r>
          </a:p>
          <a:p>
            <a:r>
              <a:rPr lang="sk-SK" cap="none" dirty="0"/>
              <a:t>V súčasnosti viac ako 150 tisíc cudzincov na Slovensku</a:t>
            </a:r>
          </a:p>
          <a:p>
            <a:r>
              <a:rPr lang="sk-SK" cap="none" dirty="0"/>
              <a:t>Diskusia o téme povrchná, politicky výbušná</a:t>
            </a:r>
          </a:p>
          <a:p>
            <a:r>
              <a:rPr lang="sk-SK" cap="none" dirty="0"/>
              <a:t>Integrácia cudzincov – žitá realita, ktorú takmer nevidno</a:t>
            </a:r>
          </a:p>
          <a:p>
            <a:r>
              <a:rPr lang="sk-SK" dirty="0"/>
              <a:t>Chýba zastrešujúci úrad, </a:t>
            </a:r>
            <a:r>
              <a:rPr lang="sk-SK" cap="none" dirty="0"/>
              <a:t>Ktorý by – plánoval, monitoroval, koordinoval , poskytoval služby</a:t>
            </a:r>
          </a:p>
          <a:p>
            <a:r>
              <a:rPr lang="sk-SK" cap="none" dirty="0" err="1"/>
              <a:t>Ćakáme</a:t>
            </a:r>
            <a:r>
              <a:rPr lang="sk-SK" cap="none" dirty="0"/>
              <a:t>, kým nám téma prerastie cez hlavu (politický zvyk hasiť problémy) </a:t>
            </a:r>
            <a:endParaRPr lang="sk-SK" dirty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115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0D8DCD-73EF-3F42-91FF-E1BDE7F8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 </a:t>
            </a:r>
            <a:r>
              <a:rPr lang="sk-SK" dirty="0" err="1"/>
              <a:t>neviditeľnoti</a:t>
            </a:r>
            <a:r>
              <a:rPr lang="sk-SK" dirty="0"/>
              <a:t> cudzincov sa odráža aj neviditeľnosť dôležitých skupín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0DE22D-45D8-E943-B9EC-2E581C029A1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Deti – </a:t>
            </a:r>
            <a:r>
              <a:rPr lang="sk-SK" cap="none" dirty="0"/>
              <a:t>Nepripravenosť vzdelávacieho a poradenského systému</a:t>
            </a:r>
            <a:endParaRPr lang="sk-SK" dirty="0"/>
          </a:p>
          <a:p>
            <a:r>
              <a:rPr lang="sk-SK" dirty="0"/>
              <a:t>Seniori – </a:t>
            </a:r>
            <a:r>
              <a:rPr lang="sk-SK" cap="none" dirty="0"/>
              <a:t>Téma do budúcnosti (zdravotný systém, systém sociálnych služieb, komunitný život)</a:t>
            </a:r>
          </a:p>
          <a:p>
            <a:r>
              <a:rPr lang="sk-SK" dirty="0"/>
              <a:t>Cudzinci so zdravotným znevýhodnením </a:t>
            </a:r>
            <a:r>
              <a:rPr lang="sk-SK" cap="none" dirty="0"/>
              <a:t>(Zdravotný systém, systém sociálnych služieb, komunitný život)</a:t>
            </a:r>
            <a:endParaRPr lang="sk-SK" dirty="0"/>
          </a:p>
          <a:p>
            <a:r>
              <a:rPr lang="sk-SK" b="1" dirty="0"/>
              <a:t>Ženy – </a:t>
            </a:r>
            <a:r>
              <a:rPr lang="sk-SK" dirty="0"/>
              <a:t>š</a:t>
            </a:r>
            <a:r>
              <a:rPr lang="sk-SK" cap="none" dirty="0"/>
              <a:t>pecificky zraniteľná skupina, znevýhodnenie na trhu práce, v iných oblastiach, rodinný život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867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83D113-7E4C-B94D-A0EB-2B358AD7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1668"/>
          </a:xfrm>
        </p:spPr>
        <p:txBody>
          <a:bodyPr>
            <a:normAutofit/>
          </a:bodyPr>
          <a:lstStyle/>
          <a:p>
            <a:r>
              <a:rPr lang="sk-SK" dirty="0"/>
              <a:t>Ženy migrantky vo verejných politikách 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917617-1801-2744-B36B-A1B5116C49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6092"/>
            <a:ext cx="10363826" cy="5720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600" cap="none" dirty="0">
                <a:solidFill>
                  <a:srgbClr val="0070C0"/>
                </a:solidFill>
              </a:rPr>
              <a:t>Politiky zamerané na cudzincov nespomínajú ženy a politiky zamerané na ženy a rovnosť nespomínajú migráciu a ženy migrantky</a:t>
            </a:r>
            <a:endParaRPr lang="sk-SK" sz="2600" dirty="0">
              <a:solidFill>
                <a:srgbClr val="0070C0"/>
              </a:solidFill>
            </a:endParaRPr>
          </a:p>
          <a:p>
            <a:r>
              <a:rPr lang="sk-SK" dirty="0">
                <a:solidFill>
                  <a:srgbClr val="0070C0"/>
                </a:solidFill>
              </a:rPr>
              <a:t>Integračná politika SR (2014)– </a:t>
            </a:r>
            <a:r>
              <a:rPr lang="sk-SK" cap="none" dirty="0"/>
              <a:t>Spomína ženy v opatreniach zameraných na boj proti násiliu na ženách </a:t>
            </a:r>
            <a:endParaRPr lang="sk-SK" dirty="0"/>
          </a:p>
          <a:p>
            <a:r>
              <a:rPr lang="sk-SK" dirty="0">
                <a:solidFill>
                  <a:srgbClr val="0070C0"/>
                </a:solidFill>
              </a:rPr>
              <a:t>Migračná politika SR (2021)– </a:t>
            </a:r>
            <a:r>
              <a:rPr lang="sk-SK" cap="none" dirty="0"/>
              <a:t>Žiadna zmienka o ženách migrantkách </a:t>
            </a:r>
          </a:p>
          <a:p>
            <a:r>
              <a:rPr lang="sk-SK" dirty="0">
                <a:solidFill>
                  <a:srgbClr val="0070C0"/>
                </a:solidFill>
              </a:rPr>
              <a:t>Správa o sociálnej situácii </a:t>
            </a:r>
            <a:r>
              <a:rPr lang="sk-SK" dirty="0"/>
              <a:t>(2020)– </a:t>
            </a:r>
            <a:r>
              <a:rPr lang="sk-SK" cap="none" dirty="0"/>
              <a:t>Len celkové informácie o migrácii, žiadne dáta o ženách migrantkách a ich sociálnej situácii, nie sú uvedené ani medzi zraniteľnými a znevýhodnenými osobami na trhu práce </a:t>
            </a:r>
            <a:endParaRPr lang="sk-SK" dirty="0"/>
          </a:p>
          <a:p>
            <a:r>
              <a:rPr lang="sk-SK" dirty="0">
                <a:solidFill>
                  <a:srgbClr val="0070C0"/>
                </a:solidFill>
              </a:rPr>
              <a:t>Celoštátna Stratégia rovnosti mužov a žien </a:t>
            </a:r>
            <a:r>
              <a:rPr lang="sk-SK" dirty="0"/>
              <a:t>(2021) –</a:t>
            </a:r>
            <a:r>
              <a:rPr lang="sk-SK" cap="none" dirty="0"/>
              <a:t>Ženy migrantky nie sú uvedené medzi zraniteľnými a znevýhodnenými osobami </a:t>
            </a:r>
          </a:p>
          <a:p>
            <a:r>
              <a:rPr lang="sk-SK" cap="none" dirty="0"/>
              <a:t>Operačný cieľ – </a:t>
            </a:r>
            <a:r>
              <a:rPr lang="sk-SK" cap="none" dirty="0">
                <a:solidFill>
                  <a:srgbClr val="FF0000"/>
                </a:solidFill>
              </a:rPr>
              <a:t>poskytovanie poradenstva a adresná pomoc pre migrantky </a:t>
            </a:r>
            <a:r>
              <a:rPr lang="sk-SK" cap="none" dirty="0"/>
              <a:t>(v akčnom pláne to však explicitne nie je spomenuté) </a:t>
            </a:r>
            <a:endParaRPr lang="sk-SK" cap="none" dirty="0">
              <a:solidFill>
                <a:srgbClr val="FF0000"/>
              </a:solidFill>
            </a:endParaRPr>
          </a:p>
          <a:p>
            <a:endParaRPr lang="sk-SK" cap="none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1850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94426-C8CD-9440-902B-7911816E6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(</a:t>
            </a:r>
            <a:r>
              <a:rPr lang="sk-SK" dirty="0" err="1"/>
              <a:t>ne</a:t>
            </a:r>
            <a:r>
              <a:rPr lang="sk-SK" dirty="0"/>
              <a:t>)dostupnosť dát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28E571-8878-CA4D-9BFD-BDDA80F9E5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87415"/>
            <a:ext cx="10363826" cy="3036277"/>
          </a:xfrm>
        </p:spPr>
        <p:txBody>
          <a:bodyPr/>
          <a:lstStyle/>
          <a:p>
            <a:r>
              <a:rPr lang="sk-SK" dirty="0"/>
              <a:t>Sčítanie obyvateľstva –  </a:t>
            </a:r>
            <a:r>
              <a:rPr lang="sk-SK" cap="none" dirty="0"/>
              <a:t>Bilancia podľa krajiny narodenia (aj pohlavie)</a:t>
            </a:r>
            <a:endParaRPr lang="sk-SK" dirty="0"/>
          </a:p>
          <a:p>
            <a:r>
              <a:rPr lang="sk-SK" dirty="0"/>
              <a:t>Dáta Úradu hraničnej a cudzineckej polície – na vyžiadanie </a:t>
            </a:r>
            <a:r>
              <a:rPr lang="sk-SK" cap="none" dirty="0"/>
              <a:t>(Podľa veku, pohlavia, krajiny pôvodu, účelu pobytu, typu pobytu)</a:t>
            </a:r>
          </a:p>
          <a:p>
            <a:r>
              <a:rPr lang="sk-SK" dirty="0"/>
              <a:t>Ministerstvo školstva- celkové počty detí (dievčatá a chlapci)</a:t>
            </a:r>
          </a:p>
          <a:p>
            <a:r>
              <a:rPr lang="sk-SK" dirty="0"/>
              <a:t>Štatistiky úradu práce, sociálnych vecí a rodiny – </a:t>
            </a:r>
            <a:r>
              <a:rPr lang="sk-SK" cap="none" dirty="0"/>
              <a:t>Štatistiky zamestnávania cudzincov – aj podľa pohlavia – dostupné verejne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0496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B77FC9-CEEE-FE4D-B202-C110F627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Základné dáta o ženách – cudzinkách na </a:t>
            </a:r>
            <a:r>
              <a:rPr lang="sk-SK" dirty="0" err="1"/>
              <a:t>slovensku</a:t>
            </a:r>
            <a:r>
              <a:rPr lang="sk-SK" dirty="0"/>
              <a:t> (UHCP 2020)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AD8EBC-4CC2-4947-A8A1-446BFB550C7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62662"/>
          </a:xfrm>
        </p:spPr>
        <p:txBody>
          <a:bodyPr/>
          <a:lstStyle/>
          <a:p>
            <a:r>
              <a:rPr lang="sk-SK" dirty="0"/>
              <a:t>Počet – </a:t>
            </a:r>
            <a:r>
              <a:rPr lang="sk-SK" b="1" dirty="0"/>
              <a:t>50 184 </a:t>
            </a:r>
            <a:r>
              <a:rPr lang="sk-SK" dirty="0"/>
              <a:t>– 34% zo všetkých cudzincov </a:t>
            </a:r>
          </a:p>
          <a:p>
            <a:r>
              <a:rPr lang="sk-SK" dirty="0"/>
              <a:t>Vekové zloženie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Typ pobytu 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1BE92FE-54BE-DF40-928C-6DCC6976D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46576"/>
              </p:ext>
            </p:extLst>
          </p:nvPr>
        </p:nvGraphicFramePr>
        <p:xfrm>
          <a:off x="1336432" y="3305908"/>
          <a:ext cx="6377354" cy="1055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5549">
                  <a:extLst>
                    <a:ext uri="{9D8B030D-6E8A-4147-A177-3AD203B41FA5}">
                      <a16:colId xmlns:a16="http://schemas.microsoft.com/office/drawing/2014/main" val="1601845549"/>
                    </a:ext>
                  </a:extLst>
                </a:gridCol>
                <a:gridCol w="1391986">
                  <a:extLst>
                    <a:ext uri="{9D8B030D-6E8A-4147-A177-3AD203B41FA5}">
                      <a16:colId xmlns:a16="http://schemas.microsoft.com/office/drawing/2014/main" val="2745317585"/>
                    </a:ext>
                  </a:extLst>
                </a:gridCol>
                <a:gridCol w="2859819">
                  <a:extLst>
                    <a:ext uri="{9D8B030D-6E8A-4147-A177-3AD203B41FA5}">
                      <a16:colId xmlns:a16="http://schemas.microsoft.com/office/drawing/2014/main" val="515743157"/>
                    </a:ext>
                  </a:extLst>
                </a:gridCol>
              </a:tblGrid>
              <a:tr h="211015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Vek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Absolútny počet 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Podiel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5275157"/>
                  </a:ext>
                </a:extLst>
              </a:tr>
              <a:tr h="211015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0-5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1410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2,8%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1271535"/>
                  </a:ext>
                </a:extLst>
              </a:tr>
              <a:tr h="211015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6-17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4200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8,3%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05758"/>
                  </a:ext>
                </a:extLst>
              </a:tr>
              <a:tr h="211015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18-59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39810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79,3%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5356187"/>
                  </a:ext>
                </a:extLst>
              </a:tr>
              <a:tr h="211015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60+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4760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 dirty="0">
                          <a:effectLst/>
                        </a:rPr>
                        <a:t>9,5%</a:t>
                      </a:r>
                      <a:endParaRPr lang="cs-SK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5573504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9195A7A8-5061-5348-9D82-A65877299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225970"/>
              </p:ext>
            </p:extLst>
          </p:nvPr>
        </p:nvGraphicFramePr>
        <p:xfrm>
          <a:off x="1336431" y="4994031"/>
          <a:ext cx="6377354" cy="1348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5549">
                  <a:extLst>
                    <a:ext uri="{9D8B030D-6E8A-4147-A177-3AD203B41FA5}">
                      <a16:colId xmlns:a16="http://schemas.microsoft.com/office/drawing/2014/main" val="2290313980"/>
                    </a:ext>
                  </a:extLst>
                </a:gridCol>
                <a:gridCol w="2125549">
                  <a:extLst>
                    <a:ext uri="{9D8B030D-6E8A-4147-A177-3AD203B41FA5}">
                      <a16:colId xmlns:a16="http://schemas.microsoft.com/office/drawing/2014/main" val="2088432707"/>
                    </a:ext>
                  </a:extLst>
                </a:gridCol>
                <a:gridCol w="2126256">
                  <a:extLst>
                    <a:ext uri="{9D8B030D-6E8A-4147-A177-3AD203B41FA5}">
                      <a16:colId xmlns:a16="http://schemas.microsoft.com/office/drawing/2014/main" val="3581080956"/>
                    </a:ext>
                  </a:extLst>
                </a:gridCol>
              </a:tblGrid>
              <a:tr h="337039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Typ pobytu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Absolútny počet 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Podiel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4391216"/>
                  </a:ext>
                </a:extLst>
              </a:tr>
              <a:tr h="337039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Trvalý pobyt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27 792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55,4%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7973546"/>
                  </a:ext>
                </a:extLst>
              </a:tr>
              <a:tr h="337039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Prechodný pobyt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22 388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44,6%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1565065"/>
                  </a:ext>
                </a:extLst>
              </a:tr>
              <a:tr h="337039"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Tolerovaný pobyt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>
                          <a:effectLst/>
                        </a:rPr>
                        <a:t>4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k-SK" sz="1200" dirty="0">
                          <a:effectLst/>
                        </a:rPr>
                        <a:t>0,007%</a:t>
                      </a:r>
                      <a:endParaRPr lang="cs-SK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3765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339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9742F-67FF-C048-A9F5-F40579AF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Dáta UPSVAR – </a:t>
            </a:r>
            <a:r>
              <a:rPr lang="sk-SK" dirty="0" err="1"/>
              <a:t>ZamestnávaniE</a:t>
            </a:r>
            <a:r>
              <a:rPr lang="sk-SK" dirty="0"/>
              <a:t> cudzincov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39BEB4D5-54BD-4E40-BE9C-72A99E985F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Dáta dostupné podľa : krajiny pôvodu, okresu, trvania pracovného pomeru, vzdelania, podľa vykonávanej profesie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509B3012-45A1-BC45-8CD0-CAE5D0A35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856435"/>
              </p:ext>
            </p:extLst>
          </p:nvPr>
        </p:nvGraphicFramePr>
        <p:xfrm>
          <a:off x="1262743" y="3439001"/>
          <a:ext cx="9361713" cy="2352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5300">
                  <a:extLst>
                    <a:ext uri="{9D8B030D-6E8A-4147-A177-3AD203B41FA5}">
                      <a16:colId xmlns:a16="http://schemas.microsoft.com/office/drawing/2014/main" val="4035630999"/>
                    </a:ext>
                  </a:extLst>
                </a:gridCol>
                <a:gridCol w="1182926">
                  <a:extLst>
                    <a:ext uri="{9D8B030D-6E8A-4147-A177-3AD203B41FA5}">
                      <a16:colId xmlns:a16="http://schemas.microsoft.com/office/drawing/2014/main" val="1043415512"/>
                    </a:ext>
                  </a:extLst>
                </a:gridCol>
                <a:gridCol w="1284615">
                  <a:extLst>
                    <a:ext uri="{9D8B030D-6E8A-4147-A177-3AD203B41FA5}">
                      <a16:colId xmlns:a16="http://schemas.microsoft.com/office/drawing/2014/main" val="1486533999"/>
                    </a:ext>
                  </a:extLst>
                </a:gridCol>
                <a:gridCol w="2338872">
                  <a:extLst>
                    <a:ext uri="{9D8B030D-6E8A-4147-A177-3AD203B41FA5}">
                      <a16:colId xmlns:a16="http://schemas.microsoft.com/office/drawing/2014/main" val="2999300719"/>
                    </a:ext>
                  </a:extLst>
                </a:gridCol>
              </a:tblGrid>
              <a:tr h="392033"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 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ženy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muži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Spolu 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5286709"/>
                  </a:ext>
                </a:extLst>
              </a:tr>
              <a:tr h="784066"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Povolenia na zamestnanie– 3.krajiny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5149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17 326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22489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441552"/>
                  </a:ext>
                </a:extLst>
              </a:tr>
              <a:tr h="392033"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Informačné karty EÚ/EHP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8398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21137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29 964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930933"/>
                  </a:ext>
                </a:extLst>
              </a:tr>
              <a:tr h="784066"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Informačné karty – 3.krajiny (bez povolenia na zamestnanie)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5861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>
                          <a:effectLst/>
                        </a:rPr>
                        <a:t>10787</a:t>
                      </a:r>
                      <a:endParaRPr lang="cs-SK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1509395" algn="l"/>
                        </a:tabLst>
                      </a:pPr>
                      <a:r>
                        <a:rPr lang="sk-SK" sz="1400" dirty="0">
                          <a:effectLst/>
                        </a:rPr>
                        <a:t>16793</a:t>
                      </a:r>
                      <a:endParaRPr lang="cs-SK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144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37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32920-6312-3545-9599-8839A6B5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Výskumy o téme žien migrantiek na </a:t>
            </a:r>
            <a:r>
              <a:rPr lang="sk-SK" dirty="0" err="1"/>
              <a:t>slovensku</a:t>
            </a:r>
            <a:endParaRPr lang="sk-SK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630B14-5FF4-1C4E-9414-7275ABB122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3944"/>
            <a:ext cx="10363826" cy="38172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k-SK" b="1" dirty="0"/>
              <a:t>IVO – migrantky medzi nami (2009) </a:t>
            </a:r>
          </a:p>
          <a:p>
            <a:pPr marL="0" indent="0">
              <a:buNone/>
            </a:pPr>
            <a:r>
              <a:rPr lang="sk-SK" dirty="0"/>
              <a:t>. Migrácia zasahuje rodinný život a rodové roly (odkladanie rodičovstva/izolácia)</a:t>
            </a:r>
          </a:p>
          <a:p>
            <a:pPr marL="0" indent="0">
              <a:buNone/>
            </a:pPr>
            <a:r>
              <a:rPr lang="sk-SK" dirty="0"/>
              <a:t>. Sociálne a ekonomické </a:t>
            </a:r>
            <a:r>
              <a:rPr lang="sk-SK" dirty="0" err="1"/>
              <a:t>váakum</a:t>
            </a:r>
            <a:r>
              <a:rPr lang="sk-SK" dirty="0"/>
              <a:t>, v ktorom sa nachádzajú (bez ohľadu na pôvod a etnicitu)</a:t>
            </a:r>
          </a:p>
          <a:p>
            <a:pPr marL="0" indent="0">
              <a:buNone/>
            </a:pPr>
            <a:r>
              <a:rPr lang="sk-SK" dirty="0"/>
              <a:t>. Rodové roly v rodine (rozdiel medzi predstavami a realitou)</a:t>
            </a:r>
          </a:p>
          <a:p>
            <a:pPr marL="0" indent="0">
              <a:buNone/>
            </a:pPr>
            <a:r>
              <a:rPr lang="sk-SK" dirty="0"/>
              <a:t>. Zapojenie na trh práce ako dôležitý aspekt integrácie</a:t>
            </a:r>
          </a:p>
          <a:p>
            <a:pPr marL="0" indent="0">
              <a:buNone/>
            </a:pPr>
            <a:r>
              <a:rPr lang="sk-SK" dirty="0"/>
              <a:t>.deti a škola – integrujúci prvok </a:t>
            </a:r>
          </a:p>
          <a:p>
            <a:pPr marL="0" indent="0">
              <a:buNone/>
            </a:pPr>
            <a:r>
              <a:rPr lang="sk-SK" dirty="0">
                <a:solidFill>
                  <a:schemeClr val="accent1"/>
                </a:solidFill>
              </a:rPr>
              <a:t>Ženy migrantky vyžadujú rodovo špecifickú podporu </a:t>
            </a:r>
            <a:r>
              <a:rPr lang="sk-SK" dirty="0"/>
              <a:t>– mala by sa odraziť vo verejných politikách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8302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32920-6312-3545-9599-8839A6B5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Výskumy o téme žien migrantiek na </a:t>
            </a:r>
            <a:r>
              <a:rPr lang="sk-SK" dirty="0" err="1"/>
              <a:t>slovensku</a:t>
            </a:r>
            <a:endParaRPr lang="sk-SK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630B14-5FF4-1C4E-9414-7275ABB122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9291" y="1973944"/>
            <a:ext cx="11746523" cy="3817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chemeClr val="accent1"/>
                </a:solidFill>
              </a:rPr>
              <a:t>Migranti a Migrantky na trhu práce –(</a:t>
            </a:r>
            <a:r>
              <a:rPr lang="sk-SK" b="1" dirty="0" err="1">
                <a:solidFill>
                  <a:schemeClr val="accent1"/>
                </a:solidFill>
              </a:rPr>
              <a:t>Hlinčíková</a:t>
            </a:r>
            <a:r>
              <a:rPr lang="sk-SK" b="1" dirty="0">
                <a:solidFill>
                  <a:schemeClr val="accent1"/>
                </a:solidFill>
              </a:rPr>
              <a:t>, M. </a:t>
            </a:r>
            <a:r>
              <a:rPr lang="sk-SK" b="1" dirty="0" err="1">
                <a:solidFill>
                  <a:schemeClr val="accent1"/>
                </a:solidFill>
              </a:rPr>
              <a:t>Lamačková</a:t>
            </a:r>
            <a:r>
              <a:rPr lang="sk-SK" b="1" dirty="0">
                <a:solidFill>
                  <a:schemeClr val="accent1"/>
                </a:solidFill>
              </a:rPr>
              <a:t>, A. </a:t>
            </a:r>
            <a:r>
              <a:rPr lang="sk-SK" b="1" dirty="0" err="1">
                <a:solidFill>
                  <a:schemeClr val="accent1"/>
                </a:solidFill>
              </a:rPr>
              <a:t>Sekulová</a:t>
            </a:r>
            <a:r>
              <a:rPr lang="sk-SK" b="1" dirty="0">
                <a:solidFill>
                  <a:schemeClr val="accent1"/>
                </a:solidFill>
              </a:rPr>
              <a:t>, M.) – IVO, 2011</a:t>
            </a:r>
          </a:p>
          <a:p>
            <a:pPr marL="0" indent="0">
              <a:buNone/>
            </a:pPr>
            <a:r>
              <a:rPr lang="sk-SK" b="1" dirty="0"/>
              <a:t>. </a:t>
            </a:r>
            <a:r>
              <a:rPr lang="sk-SK" dirty="0"/>
              <a:t>Napriek antidiskriminačnému zákonu – </a:t>
            </a:r>
            <a:r>
              <a:rPr lang="sk-SK" cap="none" dirty="0"/>
              <a:t>Právna aj faktická diskriminácia žien migrantiek pretrváva</a:t>
            </a:r>
          </a:p>
          <a:p>
            <a:pPr marL="0" indent="0">
              <a:buNone/>
            </a:pPr>
            <a:r>
              <a:rPr lang="sk-SK" sz="1800" cap="none" dirty="0"/>
              <a:t>. Deficity v integrácii migrantiek a rozšírená NEPRIAMA DISKRIMINÁCIA</a:t>
            </a:r>
          </a:p>
          <a:p>
            <a:pPr marL="0" indent="0">
              <a:buNone/>
            </a:pPr>
            <a:r>
              <a:rPr lang="sk-SK" sz="1800" cap="none" dirty="0"/>
              <a:t>. Nadradenosť kontroly legálnosti migrácie and právami migrantiek (nemožnosť domáhať sa svojich práv) </a:t>
            </a:r>
          </a:p>
          <a:p>
            <a:pPr marL="0" indent="0">
              <a:buNone/>
            </a:pPr>
            <a:r>
              <a:rPr lang="sk-SK" sz="1800" cap="none" dirty="0"/>
              <a:t>. V oblasti diskriminácie hrá dôležitú rolu kombinácia etnicity, rodu a veku, pričom ROD zohráva kľúčovú rolu</a:t>
            </a:r>
          </a:p>
          <a:p>
            <a:pPr marL="0" indent="0">
              <a:buNone/>
            </a:pPr>
            <a:r>
              <a:rPr lang="sk-SK" sz="1800" cap="none" dirty="0"/>
              <a:t>. Ženy migrantky – dvojité bremeno (práca a rodina) </a:t>
            </a:r>
          </a:p>
          <a:p>
            <a:pPr marL="0" indent="0">
              <a:buNone/>
            </a:pPr>
            <a:endParaRPr lang="sk-SK" sz="1800" cap="none" dirty="0"/>
          </a:p>
          <a:p>
            <a:pPr marL="0" indent="0">
              <a:buNone/>
            </a:pPr>
            <a:endParaRPr lang="sk-SK" sz="1800" cap="none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69768203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Kapka</Template>
  <TotalTime>11718</TotalTime>
  <Words>847</Words>
  <Application>Microsoft Office PowerPoint</Application>
  <PresentationFormat>Širokouhlá</PresentationFormat>
  <Paragraphs>110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5" baseType="lpstr">
      <vt:lpstr>Arial</vt:lpstr>
      <vt:lpstr>Calibri</vt:lpstr>
      <vt:lpstr>Tw Cen MT</vt:lpstr>
      <vt:lpstr>Kapka</vt:lpstr>
      <vt:lpstr>Neviditeľné migrantky v dátach a politikách</vt:lpstr>
      <vt:lpstr>Cudzinci ako stále podceňovaná téma</vt:lpstr>
      <vt:lpstr>V neviditeľnoti cudzincov sa odráža aj neviditeľnosť dôležitých skupín</vt:lpstr>
      <vt:lpstr>Ženy migrantky vo verejných politikách  </vt:lpstr>
      <vt:lpstr>(ne)dostupnosť dát</vt:lpstr>
      <vt:lpstr>Základné dáta o ženách – cudzinkách na slovensku (UHCP 2020)  </vt:lpstr>
      <vt:lpstr>Dáta UPSVAR – ZamestnávaniE cudzincov</vt:lpstr>
      <vt:lpstr>Výskumy o téme žien migrantiek na slovensku</vt:lpstr>
      <vt:lpstr>Výskumy o téme žien migrantiek na slovensku</vt:lpstr>
      <vt:lpstr>Výskumy o téme žien migrantiek na slovensku</vt:lpstr>
      <vt:lpstr>Čomu by bolo potrebné sa venovať v budúcnosti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Neviditeľné migrantky v dátach a politikách</dc:title>
  <dc:creator>Elena Gallo Kriglerova</dc:creator>
  <cp:lastModifiedBy>Zuzana Stevulova</cp:lastModifiedBy>
  <cp:revision>4</cp:revision>
  <dcterms:created xsi:type="dcterms:W3CDTF">2021-11-11T07:47:01Z</dcterms:created>
  <dcterms:modified xsi:type="dcterms:W3CDTF">2021-11-19T11:57:11Z</dcterms:modified>
</cp:coreProperties>
</file>